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4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40" d="100"/>
          <a:sy n="40" d="100"/>
        </p:scale>
        <p:origin x="-4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06DBA1-1833-F140-A6D2-1CCD5B3104F1}" type="datetimeFigureOut">
              <a:rPr lang="en-US" smtClean="0"/>
              <a:t>10/19/12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3E7E17-3B5E-324C-BC8C-068FF2180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6743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endParaRPr lang="en-US" sz="1800">
              <a:latin typeface="Arial" charset="0"/>
            </a:endParaRPr>
          </a:p>
        </p:txBody>
      </p:sp>
      <p:sp>
        <p:nvSpPr>
          <p:cNvPr id="55299" name="Text Box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75288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r>
              <a:rPr lang="en-US" dirty="0" smtClean="0">
                <a:ea typeface="ＭＳ Ｐゴシック" charset="0"/>
                <a:cs typeface="ＭＳ Ｐゴシック" charset="0"/>
              </a:rPr>
              <a:t>1980</a:t>
            </a:r>
            <a:r>
              <a:rPr lang="en-US" baseline="0" dirty="0" smtClean="0">
                <a:ea typeface="ＭＳ Ｐゴシック" charset="0"/>
                <a:cs typeface="ＭＳ Ｐゴシック" charset="0"/>
              </a:rPr>
              <a:t> Rely tampons: </a:t>
            </a:r>
            <a:r>
              <a:rPr lang="en-US" baseline="0" dirty="0" err="1" smtClean="0">
                <a:ea typeface="ＭＳ Ｐゴシック" charset="0"/>
                <a:cs typeface="ＭＳ Ｐゴシック" charset="0"/>
              </a:rPr>
              <a:t>suber</a:t>
            </a:r>
            <a:r>
              <a:rPr lang="en-US" baseline="0" dirty="0" smtClean="0">
                <a:ea typeface="ＭＳ Ｐゴシック" charset="0"/>
                <a:cs typeface="ＭＳ Ｐゴシック" charset="0"/>
              </a:rPr>
              <a:t> absorbent could hold entire cycle’s worth of flow</a:t>
            </a:r>
          </a:p>
          <a:p>
            <a:r>
              <a:rPr lang="en-US" baseline="0" dirty="0" smtClean="0">
                <a:ea typeface="ＭＳ Ｐゴシック" charset="0"/>
                <a:cs typeface="ＭＳ Ｐゴシック" charset="0"/>
              </a:rPr>
              <a:t>Tampon is a breeding ground for bacteria: moist, warm</a:t>
            </a:r>
            <a:endParaRPr lang="en-US" dirty="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1"/>
          <p:cNvSpPr txBox="1">
            <a:spLocks noChangeArrowheads="1"/>
          </p:cNvSpPr>
          <p:nvPr/>
        </p:nvSpPr>
        <p:spPr bwMode="auto">
          <a:xfrm>
            <a:off x="4763" y="4763"/>
            <a:ext cx="1587" cy="15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endParaRPr lang="en-US" sz="1800">
              <a:latin typeface="Arial" charset="0"/>
            </a:endParaRPr>
          </a:p>
        </p:txBody>
      </p:sp>
      <p:sp>
        <p:nvSpPr>
          <p:cNvPr id="58371" name="Text Box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75288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Over a 100 strains of </a:t>
            </a:r>
            <a:r>
              <a:rPr lang="en-US" dirty="0" err="1" smtClean="0"/>
              <a:t>hpv</a:t>
            </a:r>
            <a:r>
              <a:rPr lang="en-US" dirty="0" smtClean="0"/>
              <a:t> that can cause cancer ;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E7E17-3B5E-324C-BC8C-068FF218095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3526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1"/>
          <p:cNvSpPr txBox="1">
            <a:spLocks noChangeArrowheads="1"/>
          </p:cNvSpPr>
          <p:nvPr/>
        </p:nvSpPr>
        <p:spPr bwMode="auto">
          <a:xfrm>
            <a:off x="1588" y="0"/>
            <a:ext cx="1587" cy="15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endParaRPr lang="en-US" sz="1800">
              <a:latin typeface="Arial" charset="0"/>
            </a:endParaRPr>
          </a:p>
        </p:txBody>
      </p:sp>
      <p:sp>
        <p:nvSpPr>
          <p:cNvPr id="60419" name="Text Box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75288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4 strains are most likely to cause cancer and genital</a:t>
            </a:r>
            <a:r>
              <a:rPr lang="en-US" baseline="0" dirty="0" smtClean="0"/>
              <a:t> warts</a:t>
            </a:r>
          </a:p>
          <a:p>
            <a:r>
              <a:rPr lang="en-US" baseline="0" dirty="0" smtClean="0"/>
              <a:t>2 strains that cause 75% of cases of cancer</a:t>
            </a:r>
          </a:p>
          <a:p>
            <a:r>
              <a:rPr lang="en-US" baseline="0" dirty="0" smtClean="0"/>
              <a:t>2 strains that cause 90% of cases of genital warts</a:t>
            </a:r>
          </a:p>
          <a:p>
            <a:r>
              <a:rPr lang="en-US" baseline="0" dirty="0" smtClean="0"/>
              <a:t>In BOYS: prevents genital warts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E7E17-3B5E-324C-BC8C-068FF218095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8610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endParaRPr lang="en-US" sz="1800">
              <a:latin typeface="Arial" charset="0"/>
            </a:endParaRPr>
          </a:p>
        </p:txBody>
      </p:sp>
      <p:sp>
        <p:nvSpPr>
          <p:cNvPr id="63491" name="Text Box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75288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Can spread from urethra to bladder and kidneys:</a:t>
            </a:r>
            <a:r>
              <a:rPr lang="en-US" baseline="0" dirty="0" smtClean="0"/>
              <a:t> not good</a:t>
            </a:r>
          </a:p>
          <a:p>
            <a:r>
              <a:rPr lang="en-US" baseline="0" dirty="0" smtClean="0"/>
              <a:t>More common in women due to shorter urethra and proximity to anus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E7E17-3B5E-324C-BC8C-068FF218095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359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0D823-C306-A048-B613-F3BCA67686F4}" type="datetimeFigureOut">
              <a:rPr lang="en-US" smtClean="0"/>
              <a:t>10/19/12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E69A3-B4E3-AF48-A433-D2A08478F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041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0D823-C306-A048-B613-F3BCA67686F4}" type="datetimeFigureOut">
              <a:rPr lang="en-US" smtClean="0"/>
              <a:t>10/19/12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E69A3-B4E3-AF48-A433-D2A08478F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038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0D823-C306-A048-B613-F3BCA67686F4}" type="datetimeFigureOut">
              <a:rPr lang="en-US" smtClean="0"/>
              <a:t>10/19/12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E69A3-B4E3-AF48-A433-D2A08478F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253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0D823-C306-A048-B613-F3BCA67686F4}" type="datetimeFigureOut">
              <a:rPr lang="en-US" smtClean="0"/>
              <a:t>10/19/12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E69A3-B4E3-AF48-A433-D2A08478F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565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0D823-C306-A048-B613-F3BCA67686F4}" type="datetimeFigureOut">
              <a:rPr lang="en-US" smtClean="0"/>
              <a:t>10/19/12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E69A3-B4E3-AF48-A433-D2A08478F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696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0D823-C306-A048-B613-F3BCA67686F4}" type="datetimeFigureOut">
              <a:rPr lang="en-US" smtClean="0"/>
              <a:t>10/19/12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E69A3-B4E3-AF48-A433-D2A08478F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616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0D823-C306-A048-B613-F3BCA67686F4}" type="datetimeFigureOut">
              <a:rPr lang="en-US" smtClean="0"/>
              <a:t>10/19/12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E69A3-B4E3-AF48-A433-D2A08478F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558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0D823-C306-A048-B613-F3BCA67686F4}" type="datetimeFigureOut">
              <a:rPr lang="en-US" smtClean="0"/>
              <a:t>10/19/12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E69A3-B4E3-AF48-A433-D2A08478F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244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0D823-C306-A048-B613-F3BCA67686F4}" type="datetimeFigureOut">
              <a:rPr lang="en-US" smtClean="0"/>
              <a:t>10/19/12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E69A3-B4E3-AF48-A433-D2A08478F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729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0D823-C306-A048-B613-F3BCA67686F4}" type="datetimeFigureOut">
              <a:rPr lang="en-US" smtClean="0"/>
              <a:t>10/19/12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E69A3-B4E3-AF48-A433-D2A08478F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209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0D823-C306-A048-B613-F3BCA67686F4}" type="datetimeFigureOut">
              <a:rPr lang="en-US" smtClean="0"/>
              <a:t>10/19/12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E69A3-B4E3-AF48-A433-D2A08478F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442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E0D823-C306-A048-B613-F3BCA67686F4}" type="datetimeFigureOut">
              <a:rPr lang="en-US" smtClean="0"/>
              <a:t>10/19/12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EE69A3-B4E3-AF48-A433-D2A08478F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735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msnbc.msn.com/id/21134540/vp/1746521%2317465241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hyperlink" Target="http://www.youtube.com/watch?v=KmksX25hgmc" TargetMode="External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hJ8x3KR75fA&amp;feature=related" TargetMode="External"/><Relationship Id="rId4" Type="http://schemas.openxmlformats.org/officeDocument/2006/relationships/hyperlink" Target="http://www.youtube.com/watch?v=whnwNJA0mAg&amp;feature=related" TargetMode="External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reflash.com/video/breast-self+exam?lc=en" TargetMode="External"/><Relationship Id="rId4" Type="http://schemas.openxmlformats.org/officeDocument/2006/relationships/hyperlink" Target="http://catalog.nucleusinc.com/generateexhibit.php?ID=65462&amp;ExhibitKeywordsRaw=&amp;TL=&amp;A2" TargetMode="External"/><Relationship Id="rId5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8960" y="4158631"/>
            <a:ext cx="2657840" cy="2699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4274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3448" y="2041786"/>
            <a:ext cx="2550552" cy="2550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487"/>
            <a:ext cx="8229600" cy="1143000"/>
          </a:xfrm>
        </p:spPr>
        <p:txBody>
          <a:bodyPr/>
          <a:lstStyle/>
          <a:p>
            <a:r>
              <a:rPr lang="en-US" b="1" dirty="0" smtClean="0">
                <a:latin typeface="Baskerville"/>
                <a:cs typeface="Baskerville"/>
              </a:rPr>
              <a:t>Toxic Shock Syndrome</a:t>
            </a:r>
            <a:endParaRPr lang="en-US" b="1" dirty="0">
              <a:latin typeface="Baskerville"/>
              <a:cs typeface="Baskerville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2841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 smtClean="0">
                <a:latin typeface="Baskerville"/>
                <a:cs typeface="Baskerville"/>
              </a:rPr>
              <a:t>Bacterial infection often from improper tampon use OR  barrier contraceptive methods</a:t>
            </a:r>
          </a:p>
          <a:p>
            <a:pPr marL="0" indent="0">
              <a:buNone/>
            </a:pPr>
            <a:r>
              <a:rPr lang="en-US" sz="2800" b="1" dirty="0" smtClean="0">
                <a:latin typeface="Baskerville"/>
                <a:cs typeface="Baskerville"/>
              </a:rPr>
              <a:t>S/S: </a:t>
            </a:r>
          </a:p>
          <a:p>
            <a:pPr>
              <a:buFontTx/>
              <a:buChar char="-"/>
            </a:pPr>
            <a:r>
              <a:rPr lang="en-US" sz="2800" dirty="0" smtClean="0">
                <a:latin typeface="Baskerville"/>
                <a:cs typeface="Baskerville"/>
              </a:rPr>
              <a:t>Fever	- vomiting	- Diarrhea</a:t>
            </a:r>
          </a:p>
          <a:p>
            <a:pPr>
              <a:buFontTx/>
              <a:buChar char="-"/>
            </a:pPr>
            <a:r>
              <a:rPr lang="en-US" sz="2800" dirty="0" smtClean="0">
                <a:latin typeface="Baskerville"/>
                <a:cs typeface="Baskerville"/>
              </a:rPr>
              <a:t>Rash	- Confusion	- Headaches</a:t>
            </a:r>
          </a:p>
          <a:p>
            <a:pPr marL="0" indent="0">
              <a:buNone/>
            </a:pPr>
            <a:endParaRPr lang="en-US" sz="2800" dirty="0">
              <a:latin typeface="Baskerville"/>
              <a:cs typeface="Baskerville"/>
            </a:endParaRPr>
          </a:p>
          <a:p>
            <a:pPr marL="0" indent="0">
              <a:buNone/>
            </a:pPr>
            <a:r>
              <a:rPr lang="en-US" sz="2800" b="1" dirty="0" err="1" smtClean="0">
                <a:latin typeface="Baskerville"/>
                <a:cs typeface="Baskerville"/>
              </a:rPr>
              <a:t>Tx</a:t>
            </a:r>
            <a:r>
              <a:rPr lang="en-US" sz="2800" b="1" dirty="0" smtClean="0">
                <a:latin typeface="Baskerville"/>
                <a:cs typeface="Baskerville"/>
              </a:rPr>
              <a:t>: </a:t>
            </a:r>
            <a:r>
              <a:rPr lang="en-US" sz="2800" dirty="0" smtClean="0">
                <a:latin typeface="Baskerville"/>
                <a:cs typeface="Baskerville"/>
              </a:rPr>
              <a:t>Antibiotics/hospitalized</a:t>
            </a:r>
          </a:p>
          <a:p>
            <a:pPr marL="0" indent="0">
              <a:buNone/>
            </a:pPr>
            <a:endParaRPr lang="en-US" sz="2800" b="1" dirty="0">
              <a:latin typeface="Baskerville"/>
              <a:cs typeface="Baskerville"/>
            </a:endParaRPr>
          </a:p>
          <a:p>
            <a:pPr marL="0" indent="0">
              <a:buNone/>
            </a:pPr>
            <a:r>
              <a:rPr lang="en-US" sz="2800" b="1" dirty="0" smtClean="0">
                <a:latin typeface="Baskerville"/>
                <a:cs typeface="Baskerville"/>
              </a:rPr>
              <a:t>Prevention:</a:t>
            </a:r>
          </a:p>
          <a:p>
            <a:pPr>
              <a:buFontTx/>
              <a:buChar char="-"/>
            </a:pPr>
            <a:r>
              <a:rPr lang="en-US" sz="2800" dirty="0" smtClean="0">
                <a:latin typeface="Baskerville"/>
                <a:cs typeface="Baskerville"/>
              </a:rPr>
              <a:t>Don’t use super absorbent tampons</a:t>
            </a:r>
          </a:p>
          <a:p>
            <a:pPr>
              <a:buFontTx/>
              <a:buChar char="-"/>
            </a:pPr>
            <a:r>
              <a:rPr lang="en-US" sz="2800" dirty="0" smtClean="0">
                <a:latin typeface="Baskerville"/>
                <a:cs typeface="Baskerville"/>
              </a:rPr>
              <a:t>Don’t leave in longer than 6 hours</a:t>
            </a:r>
          </a:p>
        </p:txBody>
      </p:sp>
    </p:spTree>
    <p:extLst>
      <p:ext uri="{BB962C8B-B14F-4D97-AF65-F5344CB8AC3E}">
        <p14:creationId xmlns:p14="http://schemas.microsoft.com/office/powerpoint/2010/main" val="366617358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le 1"/>
          <p:cNvSpPr>
            <a:spLocks noGrp="1"/>
          </p:cNvSpPr>
          <p:nvPr>
            <p:ph type="title"/>
          </p:nvPr>
        </p:nvSpPr>
        <p:spPr>
          <a:xfrm>
            <a:off x="952726" y="454971"/>
            <a:ext cx="7022093" cy="715963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b="1" dirty="0">
                <a:latin typeface="Baskerville"/>
                <a:cs typeface="Baskerville"/>
              </a:rPr>
              <a:t>Polycystic Ovarian </a:t>
            </a:r>
            <a:r>
              <a:rPr lang="en-US" sz="3600" b="1" dirty="0" smtClean="0">
                <a:latin typeface="Baskerville"/>
                <a:cs typeface="Baskerville"/>
              </a:rPr>
              <a:t>Syndrome</a:t>
            </a:r>
            <a:r>
              <a:rPr lang="en-US" sz="3600" dirty="0">
                <a:latin typeface="Baskerville"/>
                <a:cs typeface="Baskerville"/>
              </a:rPr>
              <a:t/>
            </a:r>
            <a:br>
              <a:rPr lang="en-US" sz="3600" dirty="0">
                <a:latin typeface="Baskerville"/>
                <a:cs typeface="Baskerville"/>
              </a:rPr>
            </a:br>
            <a:r>
              <a:rPr lang="en-US" sz="3600" dirty="0">
                <a:latin typeface="Baskerville"/>
                <a:cs typeface="Baskerville"/>
                <a:hlinkClick r:id="rId2"/>
              </a:rPr>
              <a:t>Video</a:t>
            </a:r>
            <a:endParaRPr lang="en-US" sz="3600" dirty="0">
              <a:latin typeface="Baskerville"/>
              <a:cs typeface="Baskerville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06296"/>
            <a:ext cx="8229600" cy="535232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>
                <a:latin typeface="Baskerville"/>
                <a:cs typeface="Baskerville"/>
              </a:rPr>
              <a:t>Ovaries make to many MALE hormones preventing an egg from releasing: causes cysts or fluid-filled sacs</a:t>
            </a:r>
          </a:p>
          <a:p>
            <a:pPr marL="0" indent="0">
              <a:buNone/>
            </a:pPr>
            <a:endParaRPr lang="en-US" dirty="0" smtClean="0">
              <a:latin typeface="Baskerville"/>
              <a:cs typeface="Baskerville"/>
            </a:endParaRPr>
          </a:p>
          <a:p>
            <a:pPr marL="0" indent="0">
              <a:buNone/>
            </a:pPr>
            <a:r>
              <a:rPr lang="en-US" b="1" dirty="0" smtClean="0">
                <a:latin typeface="Baskerville"/>
                <a:cs typeface="Baskerville"/>
              </a:rPr>
              <a:t>S/S: </a:t>
            </a:r>
            <a:r>
              <a:rPr lang="en-US" dirty="0" smtClean="0">
                <a:latin typeface="Baskerville"/>
                <a:cs typeface="Baskerville"/>
              </a:rPr>
              <a:t>- hair growth</a:t>
            </a:r>
          </a:p>
          <a:p>
            <a:pPr>
              <a:buFontTx/>
              <a:buChar char="-"/>
            </a:pPr>
            <a:r>
              <a:rPr lang="en-US" dirty="0" smtClean="0">
                <a:latin typeface="Baskerville"/>
                <a:cs typeface="Baskerville"/>
              </a:rPr>
              <a:t>Acne	- obesity</a:t>
            </a:r>
          </a:p>
          <a:p>
            <a:pPr>
              <a:buFontTx/>
              <a:buChar char="-"/>
            </a:pPr>
            <a:r>
              <a:rPr lang="en-US" dirty="0" smtClean="0">
                <a:latin typeface="Baskerville"/>
                <a:cs typeface="Baskerville"/>
              </a:rPr>
              <a:t>Not having a period</a:t>
            </a:r>
          </a:p>
          <a:p>
            <a:pPr>
              <a:buFontTx/>
              <a:buChar char="-"/>
            </a:pPr>
            <a:r>
              <a:rPr lang="en-US" dirty="0" smtClean="0">
                <a:latin typeface="Baskerville"/>
                <a:cs typeface="Baskerville"/>
              </a:rPr>
              <a:t>Irregular periods</a:t>
            </a:r>
          </a:p>
          <a:p>
            <a:pPr>
              <a:buFontTx/>
              <a:buChar char="-"/>
            </a:pPr>
            <a:endParaRPr lang="en-US" dirty="0" smtClean="0">
              <a:latin typeface="Baskerville"/>
              <a:cs typeface="Baskerville"/>
            </a:endParaRPr>
          </a:p>
          <a:p>
            <a:pPr marL="0" indent="0">
              <a:buNone/>
            </a:pPr>
            <a:r>
              <a:rPr lang="en-US" b="1" dirty="0" smtClean="0">
                <a:latin typeface="Baskerville"/>
                <a:cs typeface="Baskerville"/>
              </a:rPr>
              <a:t>Treatment: </a:t>
            </a:r>
            <a:r>
              <a:rPr lang="en-US" dirty="0" smtClean="0">
                <a:latin typeface="Baskerville"/>
                <a:cs typeface="Baskerville"/>
              </a:rPr>
              <a:t>BC pills</a:t>
            </a:r>
          </a:p>
          <a:p>
            <a:pPr marL="0" indent="0">
              <a:buNone/>
            </a:pPr>
            <a:r>
              <a:rPr lang="en-US" b="1" dirty="0" smtClean="0">
                <a:latin typeface="Baskerville"/>
                <a:cs typeface="Baskerville"/>
              </a:rPr>
              <a:t>Prevention</a:t>
            </a:r>
            <a:r>
              <a:rPr lang="en-US" dirty="0" smtClean="0">
                <a:latin typeface="Baskerville"/>
                <a:cs typeface="Baskerville"/>
              </a:rPr>
              <a:t>: NONE,</a:t>
            </a:r>
          </a:p>
          <a:p>
            <a:pPr marL="0" indent="0">
              <a:buNone/>
            </a:pPr>
            <a:r>
              <a:rPr lang="en-US" dirty="0" smtClean="0">
                <a:latin typeface="Baskerville"/>
                <a:cs typeface="Baskerville"/>
              </a:rPr>
              <a:t> Lose weight?</a:t>
            </a:r>
            <a:endParaRPr lang="en-US" dirty="0">
              <a:latin typeface="Baskerville"/>
              <a:cs typeface="Baskerville"/>
            </a:endParaRPr>
          </a:p>
        </p:txBody>
      </p:sp>
      <p:pic>
        <p:nvPicPr>
          <p:cNvPr id="6" name="Content Placeholder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873" r="-22873"/>
          <a:stretch>
            <a:fillRect/>
          </a:stretch>
        </p:blipFill>
        <p:spPr>
          <a:xfrm>
            <a:off x="4965537" y="3012801"/>
            <a:ext cx="4546925" cy="250376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6442" y="2485458"/>
            <a:ext cx="3400358" cy="4311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035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/>
          </p:nvPr>
        </p:nvSpPr>
        <p:spPr>
          <a:xfrm>
            <a:off x="457200" y="1166492"/>
            <a:ext cx="8229600" cy="5312096"/>
          </a:xfrm>
        </p:spPr>
        <p:txBody>
          <a:bodyPr anchor="t">
            <a:normAutofit lnSpcReduction="10000"/>
          </a:bodyPr>
          <a:lstStyle/>
          <a:p>
            <a:pPr algn="l" eaLnBrk="1" hangingPunct="1">
              <a:lnSpc>
                <a:spcPct val="100000"/>
              </a:lnSpc>
              <a:spcBef>
                <a:spcPct val="20000"/>
              </a:spcBef>
              <a:defRPr/>
            </a:pPr>
            <a:r>
              <a:rPr lang="en-US" sz="3200" dirty="0" smtClean="0">
                <a:latin typeface="Baskerville"/>
                <a:cs typeface="Baskerville"/>
              </a:rPr>
              <a:t>Endometrium grows outside uterus, blood gets trapped and creates scar tissue because it can’t shed normally through the vagina</a:t>
            </a:r>
          </a:p>
          <a:p>
            <a:pPr algn="l" eaLnBrk="1" hangingPunct="1">
              <a:lnSpc>
                <a:spcPct val="100000"/>
              </a:lnSpc>
              <a:spcBef>
                <a:spcPct val="20000"/>
              </a:spcBef>
              <a:defRPr/>
            </a:pPr>
            <a:endParaRPr lang="en-US" sz="3200" dirty="0">
              <a:latin typeface="Baskerville"/>
              <a:cs typeface="Baskerville"/>
            </a:endParaRPr>
          </a:p>
          <a:p>
            <a:pPr algn="l" eaLnBrk="1" hangingPunct="1">
              <a:lnSpc>
                <a:spcPct val="100000"/>
              </a:lnSpc>
              <a:spcBef>
                <a:spcPct val="20000"/>
              </a:spcBef>
              <a:defRPr/>
            </a:pPr>
            <a:r>
              <a:rPr lang="en-US" sz="3200" b="1" dirty="0" smtClean="0">
                <a:latin typeface="Baskerville"/>
                <a:cs typeface="Baskerville"/>
              </a:rPr>
              <a:t>S/S: </a:t>
            </a:r>
            <a:r>
              <a:rPr lang="en-US" sz="3200" dirty="0" smtClean="0">
                <a:latin typeface="Baskerville"/>
                <a:cs typeface="Baskerville"/>
              </a:rPr>
              <a:t>- pelvic pain</a:t>
            </a:r>
          </a:p>
          <a:p>
            <a:pPr marL="457200" indent="-457200" algn="l" eaLnBrk="1" hangingPunct="1">
              <a:lnSpc>
                <a:spcPct val="100000"/>
              </a:lnSpc>
              <a:spcBef>
                <a:spcPct val="20000"/>
              </a:spcBef>
              <a:buFontTx/>
              <a:buChar char="-"/>
              <a:defRPr/>
            </a:pPr>
            <a:r>
              <a:rPr lang="en-US" sz="3200" dirty="0" smtClean="0">
                <a:latin typeface="Baskerville"/>
                <a:cs typeface="Baskerville"/>
              </a:rPr>
              <a:t>Painful periods</a:t>
            </a:r>
          </a:p>
          <a:p>
            <a:pPr marL="457200" indent="-457200" algn="l" eaLnBrk="1" hangingPunct="1">
              <a:lnSpc>
                <a:spcPct val="100000"/>
              </a:lnSpc>
              <a:spcBef>
                <a:spcPct val="20000"/>
              </a:spcBef>
              <a:buFontTx/>
              <a:buChar char="-"/>
              <a:defRPr/>
            </a:pPr>
            <a:r>
              <a:rPr lang="en-US" sz="3200" dirty="0" smtClean="0">
                <a:latin typeface="Baskerville"/>
                <a:cs typeface="Baskerville"/>
              </a:rPr>
              <a:t>Excessive bleeding</a:t>
            </a:r>
          </a:p>
          <a:p>
            <a:pPr algn="l" eaLnBrk="1" hangingPunct="1">
              <a:lnSpc>
                <a:spcPct val="100000"/>
              </a:lnSpc>
              <a:spcBef>
                <a:spcPct val="20000"/>
              </a:spcBef>
              <a:defRPr/>
            </a:pPr>
            <a:endParaRPr lang="en-US" sz="3200" b="1" dirty="0" smtClean="0">
              <a:latin typeface="Baskerville"/>
              <a:cs typeface="Baskerville"/>
            </a:endParaRPr>
          </a:p>
          <a:p>
            <a:pPr algn="l" eaLnBrk="1" hangingPunct="1">
              <a:lnSpc>
                <a:spcPct val="100000"/>
              </a:lnSpc>
              <a:spcBef>
                <a:spcPct val="20000"/>
              </a:spcBef>
              <a:defRPr/>
            </a:pPr>
            <a:r>
              <a:rPr lang="en-US" sz="3200" b="1" dirty="0" err="1" smtClean="0">
                <a:latin typeface="Baskerville"/>
                <a:cs typeface="Baskerville"/>
              </a:rPr>
              <a:t>Tx</a:t>
            </a:r>
            <a:r>
              <a:rPr lang="en-US" sz="3200" dirty="0" smtClean="0">
                <a:latin typeface="Baskerville"/>
                <a:cs typeface="Baskerville"/>
              </a:rPr>
              <a:t>: BC pills, surgery</a:t>
            </a:r>
            <a:endParaRPr lang="en-US" sz="3200" dirty="0">
              <a:latin typeface="Baskerville"/>
              <a:cs typeface="Baskerville"/>
            </a:endParaRPr>
          </a:p>
          <a:p>
            <a:pPr algn="l" eaLnBrk="1" hangingPunct="1">
              <a:lnSpc>
                <a:spcPct val="100000"/>
              </a:lnSpc>
              <a:spcBef>
                <a:spcPct val="20000"/>
              </a:spcBef>
              <a:defRPr/>
            </a:pPr>
            <a:r>
              <a:rPr lang="en-US" sz="3200" dirty="0" smtClean="0">
                <a:latin typeface="Baskerville"/>
                <a:cs typeface="Baskerville"/>
              </a:rPr>
              <a:t>No prevention</a:t>
            </a:r>
            <a:endParaRPr lang="en-US" sz="3200" dirty="0">
              <a:latin typeface="Baskerville"/>
              <a:cs typeface="Baskerville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075" y="2589213"/>
            <a:ext cx="4435475" cy="388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7347" name="Text Box 4"/>
          <p:cNvSpPr txBox="1">
            <a:spLocks noChangeArrowheads="1"/>
          </p:cNvSpPr>
          <p:nvPr/>
        </p:nvSpPr>
        <p:spPr bwMode="auto">
          <a:xfrm>
            <a:off x="2619375" y="405987"/>
            <a:ext cx="379149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6000"/>
              </a:lnSpc>
              <a:spcBef>
                <a:spcPts val="1125"/>
              </a:spcBef>
            </a:pPr>
            <a:r>
              <a:rPr lang="en-GB" sz="3600" b="1" dirty="0">
                <a:solidFill>
                  <a:srgbClr val="000000"/>
                </a:solidFill>
                <a:latin typeface="Baskerville"/>
                <a:cs typeface="Baskerville"/>
              </a:rPr>
              <a:t>Endometriosis</a:t>
            </a:r>
          </a:p>
          <a:p>
            <a:pPr eaLnBrk="1" hangingPunct="1">
              <a:lnSpc>
                <a:spcPct val="96000"/>
              </a:lnSpc>
              <a:spcBef>
                <a:spcPts val="1125"/>
              </a:spcBef>
            </a:pPr>
            <a:endParaRPr lang="en-GB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5734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3048" y="2589212"/>
            <a:ext cx="4365352" cy="426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53893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Baskerville"/>
                <a:cs typeface="Baskerville"/>
              </a:rPr>
              <a:t>Cervical Cancer</a:t>
            </a:r>
            <a:endParaRPr lang="en-US" b="1" dirty="0">
              <a:latin typeface="Baskerville"/>
              <a:cs typeface="Baskerville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417638"/>
            <a:ext cx="91440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latin typeface="Baskerville"/>
                <a:cs typeface="Baskerville"/>
              </a:rPr>
              <a:t>Abnormal cell growth on cervix, often due to HPV (an STD)</a:t>
            </a:r>
          </a:p>
          <a:p>
            <a:pPr marL="0" indent="0">
              <a:buNone/>
            </a:pPr>
            <a:endParaRPr lang="en-US" dirty="0" smtClean="0">
              <a:latin typeface="Baskerville"/>
              <a:cs typeface="Baskerville"/>
            </a:endParaRPr>
          </a:p>
          <a:p>
            <a:pPr marL="0" indent="0">
              <a:buNone/>
            </a:pPr>
            <a:r>
              <a:rPr lang="en-US" b="1" dirty="0" smtClean="0">
                <a:latin typeface="Baskerville"/>
                <a:cs typeface="Baskerville"/>
              </a:rPr>
              <a:t>S/S</a:t>
            </a:r>
            <a:r>
              <a:rPr lang="en-US" dirty="0" smtClean="0">
                <a:latin typeface="Baskerville"/>
                <a:cs typeface="Baskerville"/>
              </a:rPr>
              <a:t>: NONE early on, later vaginal bleeding or pain with sex</a:t>
            </a:r>
          </a:p>
          <a:p>
            <a:pPr marL="0" indent="0">
              <a:buNone/>
            </a:pPr>
            <a:endParaRPr lang="en-US" dirty="0">
              <a:latin typeface="Baskerville"/>
              <a:cs typeface="Baskerville"/>
            </a:endParaRPr>
          </a:p>
          <a:p>
            <a:pPr marL="0" indent="0">
              <a:buNone/>
            </a:pPr>
            <a:r>
              <a:rPr lang="en-US" b="1" dirty="0" err="1" smtClean="0">
                <a:latin typeface="Baskerville"/>
                <a:cs typeface="Baskerville"/>
              </a:rPr>
              <a:t>Tx</a:t>
            </a:r>
            <a:r>
              <a:rPr lang="en-US" dirty="0" smtClean="0">
                <a:latin typeface="Baskerville"/>
                <a:cs typeface="Baskerville"/>
              </a:rPr>
              <a:t>: Surgery to remove cancerous cells</a:t>
            </a:r>
          </a:p>
          <a:p>
            <a:pPr marL="0" indent="0">
              <a:buNone/>
            </a:pPr>
            <a:r>
              <a:rPr lang="en-US" dirty="0" smtClean="0">
                <a:latin typeface="Baskerville"/>
                <a:cs typeface="Baskerville"/>
              </a:rPr>
              <a:t>Radiation or chemotherapy</a:t>
            </a:r>
          </a:p>
          <a:p>
            <a:pPr marL="0" indent="0">
              <a:buNone/>
            </a:pPr>
            <a:endParaRPr lang="en-US" dirty="0">
              <a:latin typeface="Baskerville"/>
              <a:cs typeface="Baskerville"/>
            </a:endParaRPr>
          </a:p>
          <a:p>
            <a:pPr marL="0" indent="0">
              <a:buNone/>
            </a:pPr>
            <a:r>
              <a:rPr lang="en-US" b="1" dirty="0" smtClean="0">
                <a:latin typeface="Baskerville"/>
                <a:cs typeface="Baskerville"/>
              </a:rPr>
              <a:t>Prevention</a:t>
            </a:r>
            <a:r>
              <a:rPr lang="en-US" dirty="0" smtClean="0">
                <a:latin typeface="Baskerville"/>
                <a:cs typeface="Baskerville"/>
              </a:rPr>
              <a:t>: Gardasil, Safer sex </a:t>
            </a:r>
          </a:p>
          <a:p>
            <a:pPr marL="0" indent="0">
              <a:buNone/>
            </a:pPr>
            <a:r>
              <a:rPr lang="en-US" dirty="0" smtClean="0">
                <a:latin typeface="Baskerville"/>
                <a:cs typeface="Baskerville"/>
              </a:rPr>
              <a:t>(condoms)Regular pap smears,</a:t>
            </a:r>
          </a:p>
          <a:p>
            <a:pPr marL="0" indent="0">
              <a:buNone/>
            </a:pPr>
            <a:r>
              <a:rPr lang="en-US" dirty="0" smtClean="0">
                <a:latin typeface="Baskerville"/>
                <a:cs typeface="Baskerville"/>
              </a:rPr>
              <a:t> get STD tested, ONE partner</a:t>
            </a:r>
            <a:endParaRPr lang="en-US" dirty="0">
              <a:latin typeface="Baskerville"/>
              <a:cs typeface="Baskerville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9814" y="3420052"/>
            <a:ext cx="3266986" cy="3190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513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80988"/>
            <a:ext cx="5080000" cy="40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9394" name="Picture 4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3525" y="3860800"/>
            <a:ext cx="3800475" cy="299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8199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0" y="29948"/>
            <a:ext cx="5410200" cy="4327525"/>
          </a:xfrm>
        </p:spPr>
      </p:pic>
    </p:spTree>
    <p:extLst>
      <p:ext uri="{BB962C8B-B14F-4D97-AF65-F5344CB8AC3E}">
        <p14:creationId xmlns:p14="http://schemas.microsoft.com/office/powerpoint/2010/main" val="5509083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Baskerville"/>
                <a:cs typeface="Baskerville"/>
              </a:rPr>
              <a:t>Gardasil Vaccine: </a:t>
            </a:r>
            <a:r>
              <a:rPr lang="en-US" b="1" dirty="0">
                <a:latin typeface="Baskerville"/>
                <a:cs typeface="Baskerville"/>
                <a:hlinkClick r:id="rId3"/>
              </a:rPr>
              <a:t>Video</a:t>
            </a:r>
            <a:endParaRPr lang="en-US" b="1" dirty="0">
              <a:latin typeface="Baskerville"/>
              <a:cs typeface="Baskerville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75945"/>
            <a:ext cx="8686800" cy="52226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Baskerville"/>
                <a:cs typeface="Baskerville"/>
              </a:rPr>
              <a:t>Protects against 4 strains of Human Papilloma Virus (HPV)</a:t>
            </a:r>
          </a:p>
          <a:p>
            <a:pPr marL="0" indent="0">
              <a:buNone/>
            </a:pPr>
            <a:r>
              <a:rPr lang="en-US" b="1" dirty="0" smtClean="0">
                <a:latin typeface="Baskerville"/>
                <a:cs typeface="Baskerville"/>
              </a:rPr>
              <a:t>Recommended for</a:t>
            </a:r>
            <a:r>
              <a:rPr lang="en-US" dirty="0" smtClean="0">
                <a:latin typeface="Baskerville"/>
                <a:cs typeface="Baskerville"/>
              </a:rPr>
              <a:t>: Girls/Boys age 9-26</a:t>
            </a:r>
          </a:p>
          <a:p>
            <a:pPr marL="0" indent="0">
              <a:buNone/>
            </a:pPr>
            <a:r>
              <a:rPr lang="en-US" b="1" dirty="0" smtClean="0">
                <a:latin typeface="Baskerville"/>
                <a:cs typeface="Baskerville"/>
              </a:rPr>
              <a:t>How Given: </a:t>
            </a:r>
            <a:r>
              <a:rPr lang="en-US" dirty="0" smtClean="0">
                <a:latin typeface="Baskerville"/>
                <a:cs typeface="Baskerville"/>
              </a:rPr>
              <a:t>3 shots over 6 months</a:t>
            </a:r>
          </a:p>
          <a:p>
            <a:endParaRPr lang="en-US" dirty="0">
              <a:latin typeface="Baskerville"/>
              <a:cs typeface="Baskerville"/>
            </a:endParaRPr>
          </a:p>
          <a:p>
            <a:pPr marL="0" indent="0">
              <a:buNone/>
            </a:pPr>
            <a:r>
              <a:rPr lang="en-US" b="1" dirty="0" smtClean="0">
                <a:latin typeface="Baskerville"/>
                <a:cs typeface="Baskerville"/>
              </a:rPr>
              <a:t>Issues: </a:t>
            </a:r>
            <a:r>
              <a:rPr lang="en-US" dirty="0" smtClean="0">
                <a:latin typeface="Baskerville"/>
                <a:cs typeface="Baskerville"/>
              </a:rPr>
              <a:t>Fainting, dizziness, nausea, fever, swelling itching, headache, vomiting</a:t>
            </a:r>
          </a:p>
          <a:p>
            <a:pPr marL="0" indent="0">
              <a:buNone/>
            </a:pPr>
            <a:endParaRPr lang="en-US" dirty="0" smtClean="0">
              <a:latin typeface="Baskerville"/>
              <a:cs typeface="Baskerville"/>
            </a:endParaRPr>
          </a:p>
          <a:p>
            <a:pPr marL="0" indent="0">
              <a:buNone/>
            </a:pPr>
            <a:r>
              <a:rPr lang="en-US" dirty="0" smtClean="0">
                <a:latin typeface="Baskerville"/>
                <a:cs typeface="Baskerville"/>
              </a:rPr>
              <a:t>Causes promiscuity??</a:t>
            </a:r>
            <a:endParaRPr lang="en-US" dirty="0">
              <a:latin typeface="Baskerville"/>
              <a:cs typeface="Baskerville"/>
            </a:endParaRPr>
          </a:p>
        </p:txBody>
      </p:sp>
      <p:pic>
        <p:nvPicPr>
          <p:cNvPr id="5" name="Content Placeholder 3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75" b="10475"/>
          <a:stretch>
            <a:fillRect/>
          </a:stretch>
        </p:blipFill>
        <p:spPr>
          <a:xfrm>
            <a:off x="5419814" y="4809840"/>
            <a:ext cx="3724186" cy="2048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279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>
            <a:spLocks noGrp="1" noChangeArrowheads="1"/>
          </p:cNvSpPr>
          <p:nvPr>
            <p:ph type="title"/>
          </p:nvPr>
        </p:nvSpPr>
        <p:spPr>
          <a:xfrm>
            <a:off x="-750644" y="289272"/>
            <a:ext cx="8229600" cy="1143000"/>
          </a:xfrm>
        </p:spPr>
        <p:txBody>
          <a:bodyPr lIns="0" tIns="0" rIns="0" bIns="0"/>
          <a:lstStyle/>
          <a:p>
            <a:pPr eaLnBrk="1" hangingPunct="1"/>
            <a:r>
              <a:rPr lang="en-US" dirty="0">
                <a:latin typeface="Baskerville"/>
                <a:cs typeface="Baskerville"/>
              </a:rPr>
              <a:t>Breast Cancer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Baskerville"/>
                <a:cs typeface="Baskerville"/>
              </a:rPr>
              <a:t>Abnormal tissue in breast</a:t>
            </a:r>
          </a:p>
          <a:p>
            <a:pPr marL="0" indent="0">
              <a:buNone/>
            </a:pPr>
            <a:r>
              <a:rPr lang="en-US" dirty="0" smtClean="0">
                <a:latin typeface="Baskerville"/>
                <a:cs typeface="Baskerville"/>
              </a:rPr>
              <a:t>Usually </a:t>
            </a:r>
            <a:r>
              <a:rPr lang="en-US" dirty="0" smtClean="0">
                <a:latin typeface="Baskerville"/>
                <a:cs typeface="Baskerville"/>
              </a:rPr>
              <a:t>genetic</a:t>
            </a:r>
            <a:endParaRPr lang="en-US" dirty="0" smtClean="0">
              <a:latin typeface="Baskerville"/>
              <a:cs typeface="Baskerville"/>
            </a:endParaRPr>
          </a:p>
          <a:p>
            <a:pPr marL="0" indent="0">
              <a:buNone/>
            </a:pPr>
            <a:r>
              <a:rPr lang="en-US" b="1" dirty="0" smtClean="0">
                <a:latin typeface="Baskerville"/>
                <a:cs typeface="Baskerville"/>
              </a:rPr>
              <a:t>S/S: </a:t>
            </a:r>
            <a:r>
              <a:rPr lang="en-US" dirty="0" smtClean="0">
                <a:latin typeface="Baskerville"/>
                <a:cs typeface="Baskerville"/>
              </a:rPr>
              <a:t>Lump, discharge from nipple, dimpling of skin, inverted nipple</a:t>
            </a:r>
          </a:p>
          <a:p>
            <a:pPr marL="0" indent="0">
              <a:buNone/>
            </a:pPr>
            <a:r>
              <a:rPr lang="en-US" b="1" dirty="0" err="1" smtClean="0">
                <a:latin typeface="Baskerville"/>
                <a:cs typeface="Baskerville"/>
              </a:rPr>
              <a:t>Tx</a:t>
            </a:r>
            <a:r>
              <a:rPr lang="en-US" dirty="0" smtClean="0">
                <a:latin typeface="Baskerville"/>
                <a:cs typeface="Baskerville"/>
              </a:rPr>
              <a:t>: Lumpectomy, Mastectomy, radiation/chemo</a:t>
            </a:r>
            <a:endParaRPr lang="en-US" dirty="0">
              <a:latin typeface="Baskerville"/>
              <a:cs typeface="Baskerville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457200" y="4800600"/>
            <a:ext cx="86868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31788" indent="-331788" eaLnBrk="0" hangingPunct="0"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ts val="800"/>
              </a:spcBef>
              <a:buClr>
                <a:srgbClr val="0099CC"/>
              </a:buClr>
              <a:buSzPct val="80000"/>
            </a:pPr>
            <a:r>
              <a:rPr lang="en-GB" sz="2800" b="1" dirty="0">
                <a:solidFill>
                  <a:srgbClr val="000000"/>
                </a:solidFill>
                <a:latin typeface="Baskerville"/>
                <a:cs typeface="Baskerville"/>
              </a:rPr>
              <a:t>Prevention:  </a:t>
            </a:r>
            <a:endParaRPr lang="en-GB" sz="2800" b="1" dirty="0" smtClean="0">
              <a:solidFill>
                <a:srgbClr val="000000"/>
              </a:solidFill>
              <a:latin typeface="Baskerville"/>
              <a:cs typeface="Baskerville"/>
            </a:endParaRPr>
          </a:p>
          <a:p>
            <a:pPr marL="0" indent="0" eaLnBrk="1" hangingPunct="1">
              <a:lnSpc>
                <a:spcPct val="90000"/>
              </a:lnSpc>
              <a:spcBef>
                <a:spcPts val="800"/>
              </a:spcBef>
              <a:buClr>
                <a:srgbClr val="0099CC"/>
              </a:buClr>
              <a:buSzPct val="80000"/>
            </a:pPr>
            <a:r>
              <a:rPr lang="en-GB" sz="2800" b="1" dirty="0" smtClean="0">
                <a:solidFill>
                  <a:srgbClr val="000000"/>
                </a:solidFill>
                <a:latin typeface="Baskerville"/>
                <a:cs typeface="Baskerville"/>
                <a:hlinkClick r:id="rId3"/>
              </a:rPr>
              <a:t>Breast </a:t>
            </a:r>
            <a:r>
              <a:rPr lang="en-GB" sz="2800" b="1" dirty="0">
                <a:solidFill>
                  <a:srgbClr val="000000"/>
                </a:solidFill>
                <a:latin typeface="Baskerville"/>
                <a:cs typeface="Baskerville"/>
                <a:hlinkClick r:id="rId3"/>
              </a:rPr>
              <a:t>Self </a:t>
            </a:r>
            <a:r>
              <a:rPr lang="en-GB" sz="2800" b="1" dirty="0" smtClean="0">
                <a:solidFill>
                  <a:srgbClr val="000000"/>
                </a:solidFill>
                <a:latin typeface="Baskerville"/>
                <a:cs typeface="Baskerville"/>
                <a:hlinkClick r:id="rId3"/>
              </a:rPr>
              <a:t>Exam</a:t>
            </a:r>
            <a:r>
              <a:rPr lang="en-GB" sz="2800" b="1" dirty="0" smtClean="0">
                <a:solidFill>
                  <a:srgbClr val="000000"/>
                </a:solidFill>
                <a:latin typeface="Baskerville"/>
                <a:cs typeface="Baskerville"/>
              </a:rPr>
              <a:t>: </a:t>
            </a:r>
            <a:r>
              <a:rPr lang="en-GB" sz="2800" dirty="0" smtClean="0">
                <a:solidFill>
                  <a:srgbClr val="000000"/>
                </a:solidFill>
                <a:latin typeface="Baskerville"/>
                <a:cs typeface="Baskerville"/>
              </a:rPr>
              <a:t>Should </a:t>
            </a:r>
            <a:r>
              <a:rPr lang="en-GB" sz="2800" dirty="0">
                <a:solidFill>
                  <a:srgbClr val="000000"/>
                </a:solidFill>
                <a:latin typeface="Baskerville"/>
                <a:cs typeface="Baskerville"/>
              </a:rPr>
              <a:t>do monthly, </a:t>
            </a:r>
            <a:r>
              <a:rPr lang="en-GB" sz="2800" b="1" dirty="0">
                <a:solidFill>
                  <a:srgbClr val="000000"/>
                </a:solidFill>
                <a:latin typeface="Baskerville"/>
                <a:cs typeface="Baskerville"/>
              </a:rPr>
              <a:t>1 week after menstrual </a:t>
            </a:r>
            <a:r>
              <a:rPr lang="en-GB" sz="2800" b="1" dirty="0" smtClean="0">
                <a:solidFill>
                  <a:srgbClr val="000000"/>
                </a:solidFill>
                <a:latin typeface="Baskerville"/>
                <a:cs typeface="Baskerville"/>
              </a:rPr>
              <a:t>period</a:t>
            </a:r>
            <a:endParaRPr lang="en-GB" sz="2800" dirty="0">
              <a:solidFill>
                <a:srgbClr val="000000"/>
              </a:solidFill>
              <a:latin typeface="Baskerville"/>
              <a:cs typeface="Baskerville"/>
            </a:endParaRPr>
          </a:p>
          <a:p>
            <a:pPr eaLnBrk="1" hangingPunct="1">
              <a:lnSpc>
                <a:spcPct val="90000"/>
              </a:lnSpc>
              <a:spcBef>
                <a:spcPts val="800"/>
              </a:spcBef>
              <a:buClr>
                <a:srgbClr val="0099CC"/>
              </a:buClr>
              <a:buSzPct val="80000"/>
              <a:buFont typeface="Wingdings" charset="0"/>
              <a:buChar char=""/>
            </a:pPr>
            <a:r>
              <a:rPr lang="en-GB" sz="2800" dirty="0" smtClean="0">
                <a:solidFill>
                  <a:srgbClr val="000000"/>
                </a:solidFill>
                <a:latin typeface="Baskerville"/>
                <a:cs typeface="Baskerville"/>
                <a:hlinkClick r:id="rId4"/>
              </a:rPr>
              <a:t>MAMMOGRAM</a:t>
            </a:r>
            <a:r>
              <a:rPr lang="en-GB" sz="2800" dirty="0" smtClean="0">
                <a:solidFill>
                  <a:srgbClr val="000000"/>
                </a:solidFill>
                <a:latin typeface="Baskerville"/>
                <a:cs typeface="Baskerville"/>
              </a:rPr>
              <a:t>: After age 40 -50</a:t>
            </a:r>
            <a:endParaRPr lang="en-GB" sz="2800" dirty="0">
              <a:solidFill>
                <a:srgbClr val="000000"/>
              </a:solidFill>
              <a:latin typeface="Baskerville"/>
              <a:cs typeface="Baskerville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2184" y="234547"/>
            <a:ext cx="2857016" cy="2002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524586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Baskerville"/>
                <a:cs typeface="Baskerville"/>
              </a:rPr>
              <a:t>Urinary Tract Infection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8507"/>
            <a:ext cx="86868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latin typeface="Baskerville"/>
                <a:cs typeface="Baskerville"/>
              </a:rPr>
              <a:t>Bacterial infection in bladder, kidneys, ureters, or urethra</a:t>
            </a:r>
          </a:p>
          <a:p>
            <a:pPr marL="0" indent="0">
              <a:buNone/>
            </a:pPr>
            <a:r>
              <a:rPr lang="en-US" b="1" dirty="0" smtClean="0">
                <a:latin typeface="Baskerville"/>
                <a:cs typeface="Baskerville"/>
              </a:rPr>
              <a:t>Causes</a:t>
            </a:r>
            <a:r>
              <a:rPr lang="en-US" dirty="0" smtClean="0">
                <a:latin typeface="Baskerville"/>
                <a:cs typeface="Baskerville"/>
              </a:rPr>
              <a:t>: Sex, STD’s, wiping back to front</a:t>
            </a:r>
          </a:p>
          <a:p>
            <a:pPr marL="0" indent="0">
              <a:buNone/>
            </a:pPr>
            <a:r>
              <a:rPr lang="en-US" b="1" dirty="0" smtClean="0">
                <a:latin typeface="Baskerville"/>
                <a:cs typeface="Baskerville"/>
              </a:rPr>
              <a:t>S/S</a:t>
            </a:r>
            <a:r>
              <a:rPr lang="en-US" dirty="0" smtClean="0">
                <a:latin typeface="Baskerville"/>
                <a:cs typeface="Baskerville"/>
              </a:rPr>
              <a:t>: burning with urination</a:t>
            </a:r>
          </a:p>
          <a:p>
            <a:pPr>
              <a:buFontTx/>
              <a:buChar char="-"/>
            </a:pPr>
            <a:r>
              <a:rPr lang="en-US" dirty="0" smtClean="0">
                <a:latin typeface="Baskerville"/>
                <a:cs typeface="Baskerville"/>
              </a:rPr>
              <a:t>Cloudy urine</a:t>
            </a:r>
          </a:p>
          <a:p>
            <a:pPr>
              <a:buFontTx/>
              <a:buChar char="-"/>
            </a:pPr>
            <a:r>
              <a:rPr lang="en-US" dirty="0" smtClean="0">
                <a:latin typeface="Baskerville"/>
                <a:cs typeface="Baskerville"/>
              </a:rPr>
              <a:t>Red, pink urine</a:t>
            </a:r>
          </a:p>
          <a:p>
            <a:pPr>
              <a:buFontTx/>
              <a:buChar char="-"/>
            </a:pPr>
            <a:r>
              <a:rPr lang="en-US" dirty="0" smtClean="0">
                <a:latin typeface="Baskerville"/>
                <a:cs typeface="Baskerville"/>
              </a:rPr>
              <a:t>Pelvic pain</a:t>
            </a:r>
          </a:p>
          <a:p>
            <a:pPr marL="0" indent="0">
              <a:buNone/>
            </a:pPr>
            <a:r>
              <a:rPr lang="en-US" b="1" dirty="0" err="1" smtClean="0">
                <a:latin typeface="Baskerville"/>
                <a:cs typeface="Baskerville"/>
              </a:rPr>
              <a:t>Tx</a:t>
            </a:r>
            <a:r>
              <a:rPr lang="en-US" dirty="0" smtClean="0">
                <a:latin typeface="Baskerville"/>
                <a:cs typeface="Baskerville"/>
              </a:rPr>
              <a:t>: Antibiotics</a:t>
            </a:r>
          </a:p>
          <a:p>
            <a:pPr marL="0" indent="0">
              <a:buNone/>
            </a:pPr>
            <a:r>
              <a:rPr lang="en-US" b="1" dirty="0" smtClean="0">
                <a:latin typeface="Baskerville"/>
                <a:cs typeface="Baskerville"/>
              </a:rPr>
              <a:t>Prevention: </a:t>
            </a:r>
            <a:r>
              <a:rPr lang="en-US" dirty="0" smtClean="0">
                <a:latin typeface="Baskerville"/>
                <a:cs typeface="Baskerville"/>
              </a:rPr>
              <a:t>Drink water, wipe correctly,</a:t>
            </a:r>
          </a:p>
          <a:p>
            <a:pPr marL="0" indent="0">
              <a:buNone/>
            </a:pPr>
            <a:r>
              <a:rPr lang="en-US" dirty="0" smtClean="0">
                <a:latin typeface="Baskerville"/>
                <a:cs typeface="Baskerville"/>
              </a:rPr>
              <a:t>Empty bladder after sex, avoid douches, and </a:t>
            </a:r>
          </a:p>
          <a:p>
            <a:pPr marL="0" indent="0">
              <a:buNone/>
            </a:pPr>
            <a:r>
              <a:rPr lang="en-US" dirty="0" smtClean="0">
                <a:latin typeface="Baskerville"/>
                <a:cs typeface="Baskerville"/>
              </a:rPr>
              <a:t>Scented tampons, Eat cranberries</a:t>
            </a:r>
            <a:r>
              <a:rPr lang="en-US" dirty="0" smtClean="0">
                <a:latin typeface="Baskerville"/>
                <a:cs typeface="Baskerville"/>
                <a:sym typeface="Wingdings"/>
              </a:rPr>
              <a:t> </a:t>
            </a:r>
            <a:endParaRPr lang="en-US" dirty="0">
              <a:latin typeface="Baskerville"/>
              <a:cs typeface="Baskerville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2213" y="3401172"/>
            <a:ext cx="2051787" cy="3208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012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1708</TotalTime>
  <Words>422</Words>
  <Application>Microsoft Macintosh PowerPoint</Application>
  <PresentationFormat>On-screen Show (4:3)</PresentationFormat>
  <Paragraphs>81</Paragraphs>
  <Slides>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Toxic Shock Syndrome</vt:lpstr>
      <vt:lpstr>Polycystic Ovarian Syndrome Video</vt:lpstr>
      <vt:lpstr>PowerPoint Presentation</vt:lpstr>
      <vt:lpstr>Cervical Cancer</vt:lpstr>
      <vt:lpstr>PowerPoint Presentation</vt:lpstr>
      <vt:lpstr>Gardasil Vaccine: Video</vt:lpstr>
      <vt:lpstr>Breast Cancer</vt:lpstr>
      <vt:lpstr>Urinary Tract Infection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Teacher</dc:creator>
  <cp:lastModifiedBy>Teacher</cp:lastModifiedBy>
  <cp:revision>14</cp:revision>
  <dcterms:created xsi:type="dcterms:W3CDTF">2012-10-16T20:15:02Z</dcterms:created>
  <dcterms:modified xsi:type="dcterms:W3CDTF">2012-10-19T13:39:53Z</dcterms:modified>
</cp:coreProperties>
</file>